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6BAEADE-379A-437B-8319-32398864F38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F3186FD-CA11-48E5-BA15-B4C42104833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362200"/>
            <a:ext cx="4419600" cy="1950818"/>
          </a:xfrm>
        </p:spPr>
        <p:txBody>
          <a:bodyPr>
            <a:normAutofit/>
          </a:bodyPr>
          <a:lstStyle/>
          <a:p>
            <a:r>
              <a:rPr lang="en-US" dirty="0" smtClean="0"/>
              <a:t>How to Find Books in the Library Media Center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676400"/>
            <a:ext cx="3276600" cy="480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3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for the Book’s Call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What is a call number?</a:t>
            </a:r>
          </a:p>
          <a:p>
            <a:pPr lvl="1"/>
            <a:r>
              <a:rPr lang="en-US" dirty="0" smtClean="0"/>
              <a:t>A call number tells you a book’s location (address) in the library</a:t>
            </a:r>
          </a:p>
          <a:p>
            <a:pPr lvl="1"/>
            <a:r>
              <a:rPr lang="en-US" dirty="0" smtClean="0"/>
              <a:t>Nonfiction call numbers are made up from numbers and letters</a:t>
            </a:r>
          </a:p>
          <a:p>
            <a:pPr lvl="1"/>
            <a:r>
              <a:rPr lang="en-US" dirty="0" smtClean="0"/>
              <a:t>Fiction call numbers are made up of letters </a:t>
            </a:r>
          </a:p>
          <a:p>
            <a:pPr lvl="1"/>
            <a:r>
              <a:rPr lang="en-US" dirty="0" smtClean="0"/>
              <a:t>The call number is located at the bottom of a book’s spine.</a:t>
            </a:r>
          </a:p>
          <a:p>
            <a:pPr lvl="1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95400" y="3719945"/>
            <a:ext cx="2590800" cy="2362200"/>
            <a:chOff x="6400800" y="3048000"/>
            <a:chExt cx="2590800" cy="2362200"/>
          </a:xfrm>
        </p:grpSpPr>
        <p:sp>
          <p:nvSpPr>
            <p:cNvPr id="13" name="Rounded Rectangle 12"/>
            <p:cNvSpPr/>
            <p:nvPr/>
          </p:nvSpPr>
          <p:spPr>
            <a:xfrm>
              <a:off x="7924800" y="3048000"/>
              <a:ext cx="1066800" cy="2362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924800" y="3429000"/>
              <a:ext cx="1066800" cy="1524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924800" y="4343400"/>
              <a:ext cx="1066800" cy="1524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77200" y="4572000"/>
              <a:ext cx="762000" cy="646331"/>
            </a:xfrm>
            <a:prstGeom prst="rect">
              <a:avLst/>
            </a:prstGeom>
            <a:solidFill>
              <a:schemeClr val="tx1"/>
            </a:solidFill>
            <a:ln w="25400" cap="rnd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F</a:t>
              </a:r>
            </a:p>
            <a:p>
              <a:r>
                <a:rPr lang="en-US" dirty="0" err="1" smtClean="0">
                  <a:solidFill>
                    <a:schemeClr val="bg1"/>
                  </a:solidFill>
                </a:rPr>
                <a:t>Mak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00800" y="3686889"/>
              <a:ext cx="1295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Fiction Call Number</a:t>
              </a:r>
              <a:endParaRPr lang="en-US" sz="16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239000" y="4098041"/>
              <a:ext cx="609600" cy="65204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5107709" y="3719945"/>
            <a:ext cx="2590800" cy="2362200"/>
            <a:chOff x="6400800" y="3048000"/>
            <a:chExt cx="2590800" cy="2362200"/>
          </a:xfrm>
        </p:grpSpPr>
        <p:sp>
          <p:nvSpPr>
            <p:cNvPr id="24" name="Rounded Rectangle 23"/>
            <p:cNvSpPr/>
            <p:nvPr/>
          </p:nvSpPr>
          <p:spPr>
            <a:xfrm>
              <a:off x="7924800" y="3048000"/>
              <a:ext cx="1066800" cy="2362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924800" y="3429000"/>
              <a:ext cx="1066800" cy="1524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24800" y="4343400"/>
              <a:ext cx="1066800" cy="1524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77200" y="4572000"/>
              <a:ext cx="762000" cy="646331"/>
            </a:xfrm>
            <a:prstGeom prst="rect">
              <a:avLst/>
            </a:prstGeom>
            <a:solidFill>
              <a:schemeClr val="tx1"/>
            </a:solidFill>
            <a:ln w="25400" cap="rnd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599.8</a:t>
              </a:r>
            </a:p>
            <a:p>
              <a:r>
                <a:rPr lang="en-US" dirty="0" smtClean="0">
                  <a:solidFill>
                    <a:schemeClr val="bg1"/>
                  </a:solidFill>
                </a:rPr>
                <a:t>Gil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00800" y="3686889"/>
              <a:ext cx="1295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Nonfiction Call Number</a:t>
              </a:r>
              <a:endParaRPr lang="en-US" sz="1600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391400" y="4241645"/>
              <a:ext cx="609600" cy="65204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32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Number Order on the Shelves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436687"/>
          </a:xfrm>
        </p:spPr>
        <p:txBody>
          <a:bodyPr/>
          <a:lstStyle/>
          <a:p>
            <a:r>
              <a:rPr lang="en-US" u="sng" dirty="0" smtClean="0"/>
              <a:t>Nonfiction Call Numbers</a:t>
            </a:r>
          </a:p>
          <a:p>
            <a:r>
              <a:rPr lang="en-US" dirty="0" smtClean="0"/>
              <a:t>Shelved by subject category and put in numerical order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5" t="23978" b="19020"/>
          <a:stretch/>
        </p:blipFill>
        <p:spPr>
          <a:xfrm>
            <a:off x="655782" y="3328489"/>
            <a:ext cx="3916218" cy="1760747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360487"/>
          </a:xfrm>
        </p:spPr>
        <p:txBody>
          <a:bodyPr>
            <a:normAutofit/>
          </a:bodyPr>
          <a:lstStyle/>
          <a:p>
            <a:r>
              <a:rPr lang="en-US" u="sng" dirty="0" smtClean="0"/>
              <a:t>Fiction Call Numbers</a:t>
            </a:r>
          </a:p>
          <a:p>
            <a:r>
              <a:rPr lang="en-US" dirty="0" smtClean="0"/>
              <a:t>Shelved in alphabetical order by the author’s last name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7" t="14847" r="4446" b="13549"/>
          <a:stretch/>
        </p:blipFill>
        <p:spPr>
          <a:xfrm>
            <a:off x="5181600" y="3297281"/>
            <a:ext cx="2971800" cy="1786121"/>
          </a:xfrm>
        </p:spPr>
      </p:pic>
      <p:cxnSp>
        <p:nvCxnSpPr>
          <p:cNvPr id="12" name="Straight Arrow Connector 11"/>
          <p:cNvCxnSpPr/>
          <p:nvPr/>
        </p:nvCxnSpPr>
        <p:spPr>
          <a:xfrm flipV="1">
            <a:off x="838200" y="4610100"/>
            <a:ext cx="3505200" cy="3810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257800" y="4610100"/>
            <a:ext cx="27432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18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Books are Shelved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Books are shelved left-to-right, top-to-bottom.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8" t="9060" r="9033" b="11352"/>
          <a:stretch/>
        </p:blipFill>
        <p:spPr>
          <a:xfrm>
            <a:off x="4959927" y="2623127"/>
            <a:ext cx="3362038" cy="24106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8" name="Straight Arrow Connector 7"/>
          <p:cNvCxnSpPr/>
          <p:nvPr/>
        </p:nvCxnSpPr>
        <p:spPr>
          <a:xfrm>
            <a:off x="4724400" y="2971800"/>
            <a:ext cx="17526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82755" y="3581400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81600" y="2990273"/>
            <a:ext cx="1295400" cy="591127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04691" y="4191000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858000" y="3581400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934200" y="2974109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858000" y="4197927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33555" y="4800600"/>
            <a:ext cx="1295400" cy="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37" idx="1"/>
          </p:cNvCxnSpPr>
          <p:nvPr/>
        </p:nvCxnSpPr>
        <p:spPr>
          <a:xfrm>
            <a:off x="6858000" y="4800600"/>
            <a:ext cx="1447800" cy="6927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858000" y="3581400"/>
            <a:ext cx="1295400" cy="616527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858000" y="2999509"/>
            <a:ext cx="1295400" cy="591127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181600" y="3581400"/>
            <a:ext cx="1219200" cy="632691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233555" y="4191000"/>
            <a:ext cx="1243445" cy="609600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77000" y="2990273"/>
            <a:ext cx="457200" cy="1817254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858000" y="4214091"/>
            <a:ext cx="1219200" cy="593436"/>
          </a:xfrm>
          <a:prstGeom prst="straightConnector1">
            <a:avLst/>
          </a:prstGeom>
          <a:ln w="38100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00500" y="278713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305800" y="462286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2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49</TotalTime>
  <Words>119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Thatch</vt:lpstr>
      <vt:lpstr>How to Find Books in the Library Media Center</vt:lpstr>
      <vt:lpstr>Look for the Book’s Call Number</vt:lpstr>
      <vt:lpstr>Call Number Order on the Shelves</vt:lpstr>
      <vt:lpstr>How Books are Shelved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Books in the Library</dc:title>
  <dc:creator>Deana Collins</dc:creator>
  <cp:lastModifiedBy>Deana Collins</cp:lastModifiedBy>
  <cp:revision>5</cp:revision>
  <dcterms:created xsi:type="dcterms:W3CDTF">2015-01-30T16:56:58Z</dcterms:created>
  <dcterms:modified xsi:type="dcterms:W3CDTF">2015-01-30T17:46:33Z</dcterms:modified>
</cp:coreProperties>
</file>